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5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66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2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5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5074C779-D934-43C8-B9B4-D457BA0411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46" y="160842"/>
            <a:ext cx="1438666" cy="468000"/>
          </a:xfrm>
          <a:prstGeom prst="rect">
            <a:avLst/>
          </a:prstGeom>
        </p:spPr>
      </p:pic>
      <p:pic>
        <p:nvPicPr>
          <p:cNvPr id="8" name="図 7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E51C9057-8B94-4B63-9AE8-1C8CA0472B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942" y="274591"/>
            <a:ext cx="1362952" cy="354251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B61E2E7-8490-4883-9314-D1602826EA01}"/>
              </a:ext>
            </a:extLst>
          </p:cNvPr>
          <p:cNvCxnSpPr/>
          <p:nvPr userDrawn="1"/>
        </p:nvCxnSpPr>
        <p:spPr>
          <a:xfrm>
            <a:off x="220583" y="1261323"/>
            <a:ext cx="626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62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32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42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0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40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55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7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22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630CA4-5F12-4D36-8006-470E9AB3F87A}"/>
              </a:ext>
            </a:extLst>
          </p:cNvPr>
          <p:cNvSpPr txBox="1"/>
          <p:nvPr/>
        </p:nvSpPr>
        <p:spPr>
          <a:xfrm>
            <a:off x="215328" y="612227"/>
            <a:ext cx="6284558" cy="54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kumimoji="1" lang="en-US" altLang="ja-JP" sz="1100" dirty="0">
                <a:solidFill>
                  <a:schemeClr val="bg2"/>
                </a:solidFill>
              </a:rPr>
              <a:t>OIC Report of Research Results</a:t>
            </a:r>
            <a:br>
              <a:rPr kumimoji="1" lang="en-US" altLang="ja-JP" sz="1200" dirty="0">
                <a:solidFill>
                  <a:schemeClr val="bg2"/>
                </a:solidFill>
              </a:rPr>
            </a:br>
            <a:r>
              <a:rPr kumimoji="1" lang="en-US" altLang="ja-JP" sz="1400" b="1" dirty="0">
                <a:solidFill>
                  <a:schemeClr val="bg2"/>
                </a:solidFill>
              </a:rPr>
              <a:t>Trend research on non-invasive blood glucose monitoring</a:t>
            </a:r>
            <a:endParaRPr kumimoji="1" lang="ja-JP" altLang="en-US" sz="1400" b="1" dirty="0">
              <a:solidFill>
                <a:schemeClr val="bg2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5BEF6D-781A-4C53-81C4-A325CDD95094}"/>
              </a:ext>
            </a:extLst>
          </p:cNvPr>
          <p:cNvSpPr txBox="1"/>
          <p:nvPr/>
        </p:nvSpPr>
        <p:spPr>
          <a:xfrm>
            <a:off x="215328" y="1233839"/>
            <a:ext cx="261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Research Summary</a:t>
            </a:r>
            <a:endParaRPr kumimoji="1" lang="ja-JP" altLang="en-US" sz="1200" b="1" dirty="0">
              <a:solidFill>
                <a:schemeClr val="bg2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21E595-0E10-443F-8AEC-B1B9889D1894}"/>
              </a:ext>
            </a:extLst>
          </p:cNvPr>
          <p:cNvSpPr txBox="1"/>
          <p:nvPr/>
        </p:nvSpPr>
        <p:spPr>
          <a:xfrm>
            <a:off x="215328" y="1434732"/>
            <a:ext cx="6284558" cy="45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kumimoji="1" lang="en-US" altLang="ja-JP" sz="1050" dirty="0"/>
              <a:t>We conducted a survey of our professional community, the OI Council, regarding issues and trends in non-invasive blood glucose monitoring devices.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99DC94-EAA5-44AF-B1D7-29314A12F186}"/>
              </a:ext>
            </a:extLst>
          </p:cNvPr>
          <p:cNvSpPr txBox="1"/>
          <p:nvPr/>
        </p:nvSpPr>
        <p:spPr>
          <a:xfrm>
            <a:off x="215327" y="3591114"/>
            <a:ext cx="64273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Summary of Results and Noteworthy Comments</a:t>
            </a:r>
            <a:br>
              <a:rPr kumimoji="1" lang="en-US" altLang="ja-JP" sz="1200" b="1" dirty="0">
                <a:solidFill>
                  <a:schemeClr val="bg2"/>
                </a:solidFill>
              </a:rPr>
            </a:br>
            <a:r>
              <a:rPr kumimoji="1" lang="en-US" altLang="ja-JP" sz="800" dirty="0"/>
              <a:t>The number of responses was 61. The responses were rated on a 3-point scale of A to C.</a:t>
            </a:r>
            <a:br>
              <a:rPr kumimoji="1" lang="en-US" altLang="ja-JP" sz="800" dirty="0"/>
            </a:br>
            <a:r>
              <a:rPr kumimoji="1" lang="en-US" altLang="ja-JP" sz="800" dirty="0"/>
              <a:t>The most common answer was "technical issues" with 28 responses, followed by "regulations and certification" with 14 responses, "cost" with 7 responses, and "other factors" with 12 responses. </a:t>
            </a:r>
            <a:br>
              <a:rPr kumimoji="1" lang="en-US" altLang="ja-JP" sz="800" dirty="0"/>
            </a:br>
            <a:r>
              <a:rPr kumimoji="1" lang="en-US" altLang="ja-JP" sz="800" dirty="0"/>
              <a:t>The following is an excerpt of some of the responses.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C305AE-7DF6-4093-8042-C524F35B2265}"/>
              </a:ext>
            </a:extLst>
          </p:cNvPr>
          <p:cNvSpPr txBox="1"/>
          <p:nvPr/>
        </p:nvSpPr>
        <p:spPr>
          <a:xfrm>
            <a:off x="358114" y="1955557"/>
            <a:ext cx="6141772" cy="14311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Q1. 	What work experience or expertise do you have related to the product/market of this survey?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Q2. 	Please explain the work experience and the expertise in Q1 specifically to the extent possible.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Q3. 	What do you think is the most critical factor that has prevented the commercialization of non-invasive blood glucose measurement devices?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Q4. 	Please explain the detail and the reason of your choice in Q3 specifically.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Q5. 	What measurement principle do you think is promising for non-invasive blood glucose measurement?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Q6. 	Do you think that there are challenges in the blood glucose measurement by optical methods such as spectroscopy?</a:t>
            </a:r>
          </a:p>
          <a:p>
            <a:pPr marL="266700" indent="-266700">
              <a:spcBef>
                <a:spcPts val="300"/>
              </a:spcBef>
            </a:pPr>
            <a:r>
              <a:rPr kumimoji="1" lang="en-US" altLang="ja-JP" sz="800" dirty="0">
                <a:solidFill>
                  <a:schemeClr val="tx2"/>
                </a:solidFill>
              </a:rPr>
              <a:t>Q7. 	Do you know any company that makes secondary use of blood glucose data?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DB81AC4-EE3B-4FB8-AC88-0AFEC90706F7}"/>
              </a:ext>
            </a:extLst>
          </p:cNvPr>
          <p:cNvSpPr txBox="1"/>
          <p:nvPr/>
        </p:nvSpPr>
        <p:spPr>
          <a:xfrm>
            <a:off x="215328" y="8547442"/>
            <a:ext cx="290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NineSigma</a:t>
            </a:r>
            <a:r>
              <a:rPr kumimoji="1" lang="ja-JP" altLang="en-US" sz="1200" b="1" dirty="0">
                <a:solidFill>
                  <a:schemeClr val="bg2"/>
                </a:solidFill>
              </a:rPr>
              <a:t> </a:t>
            </a:r>
            <a:r>
              <a:rPr kumimoji="1" lang="en-US" altLang="ja-JP" sz="1200" b="1" dirty="0">
                <a:solidFill>
                  <a:schemeClr val="bg2"/>
                </a:solidFill>
              </a:rPr>
              <a:t>Comments</a:t>
            </a:r>
            <a:endParaRPr kumimoji="1" lang="ja-JP" altLang="en-US" sz="1200" b="1" dirty="0">
              <a:solidFill>
                <a:schemeClr val="bg2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C0CC09-4101-496B-B7C8-039972EF4901}"/>
              </a:ext>
            </a:extLst>
          </p:cNvPr>
          <p:cNvSpPr txBox="1"/>
          <p:nvPr/>
        </p:nvSpPr>
        <p:spPr>
          <a:xfrm>
            <a:off x="482600" y="8751838"/>
            <a:ext cx="6017286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altLang="ja-JP" sz="800" dirty="0">
                <a:latin typeface="+mn-ea"/>
              </a:rPr>
              <a:t>There were many responses pointing out the accuracy aspect as a technical issue for the practical application of non-invasive blood glucose monitoring.</a:t>
            </a:r>
          </a:p>
          <a:p>
            <a:pPr>
              <a:spcBef>
                <a:spcPts val="200"/>
              </a:spcBef>
            </a:pPr>
            <a:r>
              <a:rPr lang="en-US" altLang="ja-JP" sz="800" dirty="0">
                <a:latin typeface="+mn-ea"/>
              </a:rPr>
              <a:t>Considering the application to chronic diseases such as diabetes, where rapid response is required depending on the situation, it is assumed that solving the problem of accuracy is essential.</a:t>
            </a:r>
          </a:p>
          <a:p>
            <a:pPr>
              <a:spcBef>
                <a:spcPts val="200"/>
              </a:spcBef>
            </a:pPr>
            <a:r>
              <a:rPr lang="en-US" altLang="ja-JP" sz="800" dirty="0">
                <a:latin typeface="+mn-ea"/>
              </a:rPr>
              <a:t>Some of the respondents said that non-invasive devices have already been put to practical use, but some of them require needle pricks, so it needs to be confirmed whether they are completely non-invasive.</a:t>
            </a:r>
          </a:p>
          <a:p>
            <a:pPr>
              <a:spcBef>
                <a:spcPts val="200"/>
              </a:spcBef>
            </a:pPr>
            <a:r>
              <a:rPr lang="en-US" altLang="ja-JP" sz="800" dirty="0">
                <a:latin typeface="+mn-ea"/>
              </a:rPr>
              <a:t>There were also about 10 responses that mentioned organizations that make secondary use of blood glucose data, these may offer interesting </a:t>
            </a:r>
            <a:r>
              <a:rPr lang="en-US" altLang="ja-JP" sz="800">
                <a:latin typeface="+mn-ea"/>
              </a:rPr>
              <a:t>new opportunities for you.</a:t>
            </a:r>
            <a:endParaRPr lang="en-US" altLang="ja-JP" sz="800" dirty="0"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2A66535-15B8-4046-93D7-5F5282202974}"/>
              </a:ext>
            </a:extLst>
          </p:cNvPr>
          <p:cNvSpPr/>
          <p:nvPr/>
        </p:nvSpPr>
        <p:spPr>
          <a:xfrm>
            <a:off x="209859" y="4412678"/>
            <a:ext cx="6427344" cy="40780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b="1" dirty="0">
                <a:latin typeface="+mn-ea"/>
              </a:rPr>
              <a:t>A total of 28 responses selected "technical challenges" as an important factor.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Technical challenges for non-invasive measurement are inability to measure blood glucose levels properly, mainly due to certain external factors of the body, and Raman spectroscopy is very promising but has accuracy issues (#42 Staff member, telecommunications equipment manufacturer, Ireland)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Inability to accurately measure glucose is an issue, Raman spectroscopy is promising. Raman spectroscopy is promising, but the signal from Raman effect is weak and difficult to detect.(#50 Medical staff, National Institute of Health, North America)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Need advanced sensors that are not available in standard smartwatch configurations; glucose is difficult to measure using optical methods without direct sample acquisition (#57 National University, medical faculty staff, USA)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b="1" dirty="0">
                <a:latin typeface="+mn-ea"/>
              </a:rPr>
              <a:t>A total of 14 responses selected "regulation and certification" as an important factor.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Commercialization requires proper validation and clinical data to prove safety and efficacy; optical coherence tomography is promising. (#11, Manager, medical device manufacturer, North America)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Sensitive customer data and EU GDPR regulatory rules apply (#35 IT Systems Senior, Europe)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Regulations and certifications vary from region to region and depend on the sensitivity, specificity, and accuracy of the device, which will be a challenge in commercialization. (#35 Senior, IT Systems, Europe) Regulations and certifications vary from region to region and depend on the sensitivity, specificity, and accuracy of the equipment, which poses challenges for practical application.(#40 Senior, Research Institution, Sweden)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b="1" dirty="0">
                <a:latin typeface="+mn-ea"/>
              </a:rPr>
              <a:t>A total of 7 responses selected "cost" as an important factor.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Cost is always an issue as many patients are elderly and cannot afford it; spectroscopy using electromagnetic coupling is promising.(#34 Staff member, semiconductor manufacturer, North America 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Invasive blood glucose devices are very inexpensive in the market and cost is a hurdle. Microwave sensors have potential for lower cost, but sensitivity and selectivity are challenging. (#53 University Manager, UK)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b="1" dirty="0">
                <a:latin typeface="+mn-ea"/>
              </a:rPr>
              <a:t>Total of 12 other responses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Commercialized by leaders in glucose monitoring such as Dexcom, </a:t>
            </a:r>
            <a:r>
              <a:rPr lang="en-US" altLang="ja-JP" sz="800" dirty="0" err="1">
                <a:latin typeface="+mn-ea"/>
              </a:rPr>
              <a:t>Senseonics</a:t>
            </a:r>
            <a:r>
              <a:rPr lang="en-US" altLang="ja-JP" sz="800" dirty="0">
                <a:latin typeface="+mn-ea"/>
              </a:rPr>
              <a:t>, Abbott, etc. (#31 Healthcare Director, Europe)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>
                <a:latin typeface="+mn-ea"/>
              </a:rPr>
              <a:t>It is not accurate enough for application to chronic diseases that require rapid response. Ideally, measurement results from multiple devices should be cross-referenced to guarantee accuracy. (#36 IT Systems Director, USA)</a:t>
            </a:r>
          </a:p>
          <a:p>
            <a:pPr marL="361950" indent="-171450"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800" dirty="0" err="1">
                <a:latin typeface="+mn-ea"/>
              </a:rPr>
              <a:t>FreeStyle</a:t>
            </a:r>
            <a:r>
              <a:rPr lang="en-US" altLang="ja-JP" sz="800" dirty="0">
                <a:latin typeface="+mn-ea"/>
              </a:rPr>
              <a:t> Libre's 14-day glucose monitoring system is being commercialized (#61 Logistics staff, USA)</a:t>
            </a:r>
          </a:p>
        </p:txBody>
      </p:sp>
    </p:spTree>
    <p:extLst>
      <p:ext uri="{BB962C8B-B14F-4D97-AF65-F5344CB8AC3E}">
        <p14:creationId xmlns:p14="http://schemas.microsoft.com/office/powerpoint/2010/main" val="10831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IC logo">
      <a:dk1>
        <a:srgbClr val="000000"/>
      </a:dk1>
      <a:lt1>
        <a:srgbClr val="FFFFFF"/>
      </a:lt1>
      <a:dk2>
        <a:srgbClr val="595757"/>
      </a:dk2>
      <a:lt2>
        <a:srgbClr val="005789"/>
      </a:lt2>
      <a:accent1>
        <a:srgbClr val="0075B7"/>
      </a:accent1>
      <a:accent2>
        <a:srgbClr val="E16B2E"/>
      </a:accent2>
      <a:accent3>
        <a:srgbClr val="32C6AB"/>
      </a:accent3>
      <a:accent4>
        <a:srgbClr val="94BBE2"/>
      </a:accent4>
      <a:accent5>
        <a:srgbClr val="FFD147"/>
      </a:accent5>
      <a:accent6>
        <a:srgbClr val="FE2929"/>
      </a:accent6>
      <a:hlink>
        <a:srgbClr val="3333CC"/>
      </a:hlink>
      <a:folHlink>
        <a:srgbClr val="E16B2E"/>
      </a:folHlink>
    </a:clrScheme>
    <a:fontScheme name="Verdana-メイ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1442</TotalTime>
  <Words>820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Verdana</vt:lpstr>
      <vt:lpstr>Wingdings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Youhei Shouno</dc:creator>
  <cp:lastModifiedBy>Stephen Clulow</cp:lastModifiedBy>
  <cp:revision>80</cp:revision>
  <dcterms:created xsi:type="dcterms:W3CDTF">2021-05-21T10:40:23Z</dcterms:created>
  <dcterms:modified xsi:type="dcterms:W3CDTF">2022-10-04T10:30:53Z</dcterms:modified>
</cp:coreProperties>
</file>