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5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66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2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05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5074C779-D934-43C8-B9B4-D457BA0411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46" y="160842"/>
            <a:ext cx="1438666" cy="468000"/>
          </a:xfrm>
          <a:prstGeom prst="rect">
            <a:avLst/>
          </a:prstGeom>
        </p:spPr>
      </p:pic>
      <p:pic>
        <p:nvPicPr>
          <p:cNvPr id="8" name="図 7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E51C9057-8B94-4B63-9AE8-1C8CA0472B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942" y="274591"/>
            <a:ext cx="1362952" cy="354251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B61E2E7-8490-4883-9314-D1602826EA01}"/>
              </a:ext>
            </a:extLst>
          </p:cNvPr>
          <p:cNvCxnSpPr/>
          <p:nvPr userDrawn="1"/>
        </p:nvCxnSpPr>
        <p:spPr>
          <a:xfrm>
            <a:off x="220583" y="1261323"/>
            <a:ext cx="626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62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32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42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0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40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55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7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D893-13FA-4546-BD39-59583D12A521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BF3F7-6F19-4C72-BD9B-424410456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22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630CA4-5F12-4D36-8006-470E9AB3F87A}"/>
              </a:ext>
            </a:extLst>
          </p:cNvPr>
          <p:cNvSpPr txBox="1"/>
          <p:nvPr/>
        </p:nvSpPr>
        <p:spPr>
          <a:xfrm>
            <a:off x="215328" y="612227"/>
            <a:ext cx="6284558" cy="54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kumimoji="1" lang="en-US" altLang="ja-JP" sz="1100" dirty="0">
                <a:solidFill>
                  <a:schemeClr val="bg2"/>
                </a:solidFill>
              </a:rPr>
              <a:t>OIC Report of Research Results</a:t>
            </a:r>
            <a:br>
              <a:rPr kumimoji="1" lang="en-US" altLang="ja-JP" sz="1200" dirty="0">
                <a:solidFill>
                  <a:schemeClr val="bg2"/>
                </a:solidFill>
              </a:rPr>
            </a:br>
            <a:r>
              <a:rPr kumimoji="1" lang="en-US" altLang="ja-JP" sz="1400" b="1" dirty="0">
                <a:solidFill>
                  <a:schemeClr val="bg2"/>
                </a:solidFill>
              </a:rPr>
              <a:t>Survey on the global needs for precision concrete formwork</a:t>
            </a:r>
            <a:endParaRPr kumimoji="1" lang="ja-JP" altLang="en-US" sz="1400" b="1" dirty="0">
              <a:solidFill>
                <a:schemeClr val="bg2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5BEF6D-781A-4C53-81C4-A325CDD95094}"/>
              </a:ext>
            </a:extLst>
          </p:cNvPr>
          <p:cNvSpPr txBox="1"/>
          <p:nvPr/>
        </p:nvSpPr>
        <p:spPr>
          <a:xfrm>
            <a:off x="215328" y="1233839"/>
            <a:ext cx="2616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Research Summary</a:t>
            </a:r>
            <a:endParaRPr kumimoji="1" lang="ja-JP" altLang="en-US" sz="1200" b="1" dirty="0">
              <a:solidFill>
                <a:schemeClr val="bg2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21E595-0E10-443F-8AEC-B1B9889D1894}"/>
              </a:ext>
            </a:extLst>
          </p:cNvPr>
          <p:cNvSpPr txBox="1"/>
          <p:nvPr/>
        </p:nvSpPr>
        <p:spPr>
          <a:xfrm>
            <a:off x="215328" y="1434732"/>
            <a:ext cx="6284558" cy="45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kumimoji="1" lang="en-US" altLang="ja-JP" sz="1050" dirty="0"/>
              <a:t>In order to find out if and where your company's concrete formwork is needed overseas, we conducted a questionnaire survey.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99DC94-EAA5-44AF-B1D7-29314A12F186}"/>
              </a:ext>
            </a:extLst>
          </p:cNvPr>
          <p:cNvSpPr txBox="1"/>
          <p:nvPr/>
        </p:nvSpPr>
        <p:spPr>
          <a:xfrm>
            <a:off x="215327" y="3966546"/>
            <a:ext cx="628455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Summary of Results and Noteworthy Comments</a:t>
            </a:r>
            <a:br>
              <a:rPr kumimoji="1" lang="en-US" altLang="ja-JP" sz="1200" b="1" dirty="0">
                <a:solidFill>
                  <a:schemeClr val="bg2"/>
                </a:solidFill>
              </a:rPr>
            </a:br>
            <a:r>
              <a:rPr kumimoji="1" lang="en-US" altLang="ja-JP" sz="1050" dirty="0"/>
              <a:t>37 responses </a:t>
            </a:r>
            <a:r>
              <a:rPr kumimoji="1" lang="en-US" altLang="ja-JP" sz="1050"/>
              <a:t>were received</a:t>
            </a:r>
            <a:endParaRPr lang="en-US" altLang="ja-JP" sz="1200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C305AE-7DF6-4093-8042-C524F35B2265}"/>
              </a:ext>
            </a:extLst>
          </p:cNvPr>
          <p:cNvSpPr txBox="1"/>
          <p:nvPr/>
        </p:nvSpPr>
        <p:spPr>
          <a:xfrm>
            <a:off x="358114" y="1874335"/>
            <a:ext cx="6141772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Q1. 	What work experience or expertise do you have related to the product/market of this survey?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Q2. 	Please explain the work experience and the expertise in Q1 specifically to the extent possible.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Q3. 	Are you interested in purchasing and using precision concrete formwork for your business? Select the choice that applies to you.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Q4. 	Please explain the detail and the reason of your choice in Q3 specifically.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Q5. 	Do you know of any specific competitive products for the precision concrete formwork of this survey? 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Q6. 	What properties do you think is the most important for you to chose precision concrete formwork?</a:t>
            </a:r>
          </a:p>
          <a:p>
            <a:pPr marL="266700" indent="-266700">
              <a:spcBef>
                <a:spcPts val="600"/>
              </a:spcBef>
            </a:pPr>
            <a:r>
              <a:rPr kumimoji="1" lang="en-US" altLang="ja-JP" sz="900" dirty="0">
                <a:solidFill>
                  <a:schemeClr val="tx2"/>
                </a:solidFill>
              </a:rPr>
              <a:t>Q7 	How much would you be willing to pay for precision concrete formwork of this survey or its competitive products?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DB81AC4-EE3B-4FB8-AC88-0AFEC90706F7}"/>
              </a:ext>
            </a:extLst>
          </p:cNvPr>
          <p:cNvSpPr txBox="1"/>
          <p:nvPr/>
        </p:nvSpPr>
        <p:spPr>
          <a:xfrm>
            <a:off x="215328" y="8914504"/>
            <a:ext cx="290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200" b="1" dirty="0">
                <a:solidFill>
                  <a:schemeClr val="bg2"/>
                </a:solidFill>
              </a:rPr>
              <a:t>NineSigma</a:t>
            </a:r>
            <a:r>
              <a:rPr kumimoji="1" lang="ja-JP" altLang="en-US" sz="1200" b="1" dirty="0">
                <a:solidFill>
                  <a:schemeClr val="bg2"/>
                </a:solidFill>
              </a:rPr>
              <a:t> </a:t>
            </a:r>
            <a:r>
              <a:rPr kumimoji="1" lang="en-US" altLang="ja-JP" sz="1200" b="1" dirty="0">
                <a:solidFill>
                  <a:schemeClr val="bg2"/>
                </a:solidFill>
              </a:rPr>
              <a:t>Comments</a:t>
            </a:r>
            <a:endParaRPr kumimoji="1" lang="ja-JP" altLang="en-US" sz="1200" b="1" dirty="0">
              <a:solidFill>
                <a:schemeClr val="bg2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C0CC09-4101-496B-B7C8-039972EF4901}"/>
              </a:ext>
            </a:extLst>
          </p:cNvPr>
          <p:cNvSpPr txBox="1"/>
          <p:nvPr/>
        </p:nvSpPr>
        <p:spPr>
          <a:xfrm>
            <a:off x="482600" y="9118900"/>
            <a:ext cx="6017286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ja-JP" sz="950" dirty="0">
                <a:latin typeface="+mn-ea"/>
              </a:rPr>
              <a:t>Overseas, it seems that the use of this technology is not as common as in Japan, but there seems to be a need to use it in structures and large plants similar to those in Japan. However, since each country has its own environment and wage situation, it may be a good idea to investigate the situation in each country and respond selectively.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2A66535-15B8-4046-93D7-5F5282202974}"/>
              </a:ext>
            </a:extLst>
          </p:cNvPr>
          <p:cNvSpPr/>
          <p:nvPr/>
        </p:nvSpPr>
        <p:spPr>
          <a:xfrm>
            <a:off x="209859" y="4339526"/>
            <a:ext cx="6198172" cy="461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950" b="1" dirty="0">
                <a:latin typeface="+mn-ea"/>
              </a:rPr>
              <a:t>Six respondents indicated that they were interested in purchasing the product and using it in their own business. </a:t>
            </a:r>
            <a:r>
              <a:rPr lang="en-US" altLang="ja-JP" sz="950" dirty="0">
                <a:latin typeface="+mn-ea"/>
              </a:rPr>
              <a:t>(Some of the responses are excerpted below)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I am interested in using it for industrial water treatment plants, and it could be used for 40x20ft container foundations, walls, and other structures with complex shapes. (Large water treatment company/Senior, Asia)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I am interested in applying it to the construction of environmentally friendly houses. I expect to see large concrete panels with strength and precision. (Construction-related startup/CEO, India)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I am interested in using this method because building tall walls on site by pouring concrete is a huge burden on contractors. (Construction related / Manager, Asia)</a:t>
            </a:r>
          </a:p>
          <a:p>
            <a:pPr marL="171450" indent="-1714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950" b="1" dirty="0">
                <a:latin typeface="+mn-ea"/>
              </a:rPr>
              <a:t>There were 19 responses that needed more information to know if it would be a good fit for their business. </a:t>
            </a:r>
            <a:r>
              <a:rPr lang="en-US" altLang="ja-JP" sz="950" dirty="0">
                <a:latin typeface="+mn-ea"/>
              </a:rPr>
              <a:t>(Some excerpts below)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Could be used for some of the custom homes. I used Chinese formwork in a design where all the houses in a plot had the same design, but I could only use it about 10-15 times. (Construction, Philippines)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This is the first time I've seen such a product. It will be a good change. It is not efficient for large structures such as office buildings (because the shape cannot be changed), but I think it is very efficient for small and complex shapes. (Private University/</a:t>
            </a:r>
            <a:r>
              <a:rPr lang="en-US" altLang="ja-JP" sz="950" dirty="0" err="1">
                <a:latin typeface="+mn-ea"/>
              </a:rPr>
              <a:t>Reseach</a:t>
            </a:r>
            <a:r>
              <a:rPr lang="en-US" altLang="ja-JP" sz="950" dirty="0">
                <a:latin typeface="+mn-ea"/>
              </a:rPr>
              <a:t> Assistant, US)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It could be used for the construction of power distribution networks. Additional information is needed to make a decision, but it may be possible to run electric wires through concrete pipes. Cost is important for application. (Major Energy/VP, EU)</a:t>
            </a:r>
          </a:p>
          <a:p>
            <a:pPr marL="361950" indent="-171450">
              <a:lnSpc>
                <a:spcPct val="110000"/>
              </a:lnSpc>
              <a:spcBef>
                <a:spcPts val="300"/>
              </a:spcBef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en-US" altLang="ja-JP" sz="950" dirty="0">
                <a:latin typeface="+mn-ea"/>
              </a:rPr>
              <a:t>It could be used to build U-shaped trenches and walls. However, since labor costs are low in Indonesia, it may be cheaper to use a labor-intensive method. (Major energy company/Senior, Indonesia)</a:t>
            </a:r>
          </a:p>
          <a:p>
            <a:pPr marL="171450" indent="-171450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950" b="1" dirty="0">
                <a:latin typeface="+mn-ea"/>
              </a:rPr>
              <a:t>Nine respondents answered that they did not think it would be suitable for their business, and one respondent answered "other”.</a:t>
            </a:r>
            <a:endParaRPr lang="ja-JP" altLang="en-US" sz="9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8318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IC logo">
      <a:dk1>
        <a:srgbClr val="000000"/>
      </a:dk1>
      <a:lt1>
        <a:srgbClr val="FFFFFF"/>
      </a:lt1>
      <a:dk2>
        <a:srgbClr val="595757"/>
      </a:dk2>
      <a:lt2>
        <a:srgbClr val="005789"/>
      </a:lt2>
      <a:accent1>
        <a:srgbClr val="0075B7"/>
      </a:accent1>
      <a:accent2>
        <a:srgbClr val="E16B2E"/>
      </a:accent2>
      <a:accent3>
        <a:srgbClr val="32C6AB"/>
      </a:accent3>
      <a:accent4>
        <a:srgbClr val="94BBE2"/>
      </a:accent4>
      <a:accent5>
        <a:srgbClr val="FFD147"/>
      </a:accent5>
      <a:accent6>
        <a:srgbClr val="FE2929"/>
      </a:accent6>
      <a:hlink>
        <a:srgbClr val="3333CC"/>
      </a:hlink>
      <a:folHlink>
        <a:srgbClr val="E16B2E"/>
      </a:folHlink>
    </a:clrScheme>
    <a:fontScheme name="Verdana-メイ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1383</TotalTime>
  <Words>639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Verdana</vt:lpstr>
      <vt:lpstr>Wingdings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Youhei Shouno</dc:creator>
  <cp:lastModifiedBy>Stephen Clulow</cp:lastModifiedBy>
  <cp:revision>77</cp:revision>
  <dcterms:created xsi:type="dcterms:W3CDTF">2021-05-21T10:40:23Z</dcterms:created>
  <dcterms:modified xsi:type="dcterms:W3CDTF">2022-10-04T10:25:25Z</dcterms:modified>
</cp:coreProperties>
</file>