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72" r:id="rId1"/>
  </p:sldMasterIdLst>
  <p:sldIdLst>
    <p:sldId id="258" r:id="rId2"/>
  </p:sldIdLst>
  <p:sldSz cx="6858000" cy="9906000" type="A4"/>
  <p:notesSz cx="6858000" cy="9906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3374" y="8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pic>
        <p:nvPicPr>
          <p:cNvPr id="7" name="図 6" descr="テキスト&#10;&#10;中程度の精度で自動的に生成された説明">
            <a:extLst>
              <a:ext uri="{FF2B5EF4-FFF2-40B4-BE49-F238E27FC236}">
                <a16:creationId xmlns:a16="http://schemas.microsoft.com/office/drawing/2014/main" id="{5074C779-D934-43C8-B9B4-D457BA04116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0046" y="160842"/>
            <a:ext cx="1438666" cy="468000"/>
          </a:xfrm>
          <a:prstGeom prst="rect">
            <a:avLst/>
          </a:prstGeom>
        </p:spPr>
      </p:pic>
      <p:pic>
        <p:nvPicPr>
          <p:cNvPr id="8" name="図 7" descr="挿絵, 抽象 が含まれている画像&#10;&#10;自動的に生成された説明">
            <a:extLst>
              <a:ext uri="{FF2B5EF4-FFF2-40B4-BE49-F238E27FC236}">
                <a16:creationId xmlns:a16="http://schemas.microsoft.com/office/drawing/2014/main" id="{E51C9057-8B94-4B63-9AE8-1C8CA0472BF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183942" y="274591"/>
            <a:ext cx="1362952" cy="354251"/>
          </a:xfrm>
          <a:prstGeom prst="rect">
            <a:avLst/>
          </a:prstGeom>
        </p:spPr>
      </p:pic>
      <p:cxnSp>
        <p:nvCxnSpPr>
          <p:cNvPr id="11" name="直線コネクタ 10">
            <a:extLst>
              <a:ext uri="{FF2B5EF4-FFF2-40B4-BE49-F238E27FC236}">
                <a16:creationId xmlns:a16="http://schemas.microsoft.com/office/drawing/2014/main" id="{2B61E2E7-8490-4883-9314-D1602826EA01}"/>
              </a:ext>
            </a:extLst>
          </p:cNvPr>
          <p:cNvCxnSpPr/>
          <p:nvPr userDrawn="1"/>
        </p:nvCxnSpPr>
        <p:spPr>
          <a:xfrm>
            <a:off x="220583" y="1261323"/>
            <a:ext cx="6264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262054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0251D893-13FA-4546-BD39-59583D12A521}" type="datetimeFigureOut">
              <a:rPr kumimoji="1" lang="ja-JP" altLang="en-US" smtClean="0"/>
              <a:t>2022/10/4</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3BBF3F7-6F19-4C72-BD9B-4244104568DF}" type="slidenum">
              <a:rPr kumimoji="1" lang="ja-JP" altLang="en-US" smtClean="0"/>
              <a:t>‹#›</a:t>
            </a:fld>
            <a:endParaRPr kumimoji="1" lang="ja-JP" altLang="en-US"/>
          </a:p>
        </p:txBody>
      </p:sp>
    </p:spTree>
    <p:extLst>
      <p:ext uri="{BB962C8B-B14F-4D97-AF65-F5344CB8AC3E}">
        <p14:creationId xmlns:p14="http://schemas.microsoft.com/office/powerpoint/2010/main" val="495222942"/>
      </p:ext>
    </p:extLst>
  </p:cSld>
  <p:clrMap bg1="lt1" tx1="dk1" bg2="lt2" tx2="dk2" accent1="accent1" accent2="accent2" accent3="accent3" accent4="accent4" accent5="accent5" accent6="accent6" hlink="hlink" folHlink="folHlink"/>
  <p:sldLayoutIdLst>
    <p:sldLayoutId id="2147483674" r:id="rId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0A630CA4-5F12-4D36-8006-470E9AB3F87A}"/>
              </a:ext>
            </a:extLst>
          </p:cNvPr>
          <p:cNvSpPr txBox="1"/>
          <p:nvPr/>
        </p:nvSpPr>
        <p:spPr>
          <a:xfrm>
            <a:off x="215328" y="662361"/>
            <a:ext cx="6284558" cy="462819"/>
          </a:xfrm>
          <a:prstGeom prst="rect">
            <a:avLst/>
          </a:prstGeom>
          <a:noFill/>
        </p:spPr>
        <p:txBody>
          <a:bodyPr wrap="square" rtlCol="0">
            <a:spAutoFit/>
          </a:bodyPr>
          <a:lstStyle/>
          <a:p>
            <a:pPr>
              <a:lnSpc>
                <a:spcPct val="110000"/>
              </a:lnSpc>
              <a:spcBef>
                <a:spcPts val="600"/>
              </a:spcBef>
            </a:pPr>
            <a:r>
              <a:rPr kumimoji="1" lang="en-US" altLang="ja-JP" sz="1100" dirty="0">
                <a:solidFill>
                  <a:schemeClr val="bg2"/>
                </a:solidFill>
              </a:rPr>
              <a:t>OIC Report of Research Results</a:t>
            </a:r>
            <a:br>
              <a:rPr kumimoji="1" lang="en-US" altLang="ja-JP" sz="1200" dirty="0">
                <a:solidFill>
                  <a:schemeClr val="bg2"/>
                </a:solidFill>
              </a:rPr>
            </a:br>
            <a:r>
              <a:rPr kumimoji="1" lang="en-US" altLang="ja-JP" sz="1200" b="1" dirty="0">
                <a:solidFill>
                  <a:schemeClr val="bg2"/>
                </a:solidFill>
              </a:rPr>
              <a:t>Survey on the needs for novel XXX plating.</a:t>
            </a:r>
          </a:p>
        </p:txBody>
      </p:sp>
      <p:sp>
        <p:nvSpPr>
          <p:cNvPr id="4" name="テキスト ボックス 3">
            <a:extLst>
              <a:ext uri="{FF2B5EF4-FFF2-40B4-BE49-F238E27FC236}">
                <a16:creationId xmlns:a16="http://schemas.microsoft.com/office/drawing/2014/main" id="{765BEF6D-781A-4C53-81C4-A325CDD95094}"/>
              </a:ext>
            </a:extLst>
          </p:cNvPr>
          <p:cNvSpPr txBox="1"/>
          <p:nvPr/>
        </p:nvSpPr>
        <p:spPr>
          <a:xfrm>
            <a:off x="175577" y="1278599"/>
            <a:ext cx="2580323" cy="276999"/>
          </a:xfrm>
          <a:prstGeom prst="rect">
            <a:avLst/>
          </a:prstGeom>
          <a:noFill/>
        </p:spPr>
        <p:txBody>
          <a:bodyPr wrap="square" rtlCol="0">
            <a:spAutoFit/>
          </a:bodyPr>
          <a:lstStyle/>
          <a:p>
            <a:pPr marL="285750" indent="-285750">
              <a:buFont typeface="Wingdings" panose="05000000000000000000" pitchFamily="2" charset="2"/>
              <a:buChar char="n"/>
            </a:pPr>
            <a:r>
              <a:rPr kumimoji="1" lang="en-US" altLang="ja-JP" sz="1200" b="1" dirty="0">
                <a:solidFill>
                  <a:schemeClr val="bg2"/>
                </a:solidFill>
              </a:rPr>
              <a:t>Research Summary</a:t>
            </a:r>
            <a:endParaRPr kumimoji="1" lang="ja-JP" altLang="en-US" sz="1200" b="1" dirty="0">
              <a:solidFill>
                <a:schemeClr val="bg2"/>
              </a:solidFill>
            </a:endParaRPr>
          </a:p>
        </p:txBody>
      </p:sp>
      <p:sp>
        <p:nvSpPr>
          <p:cNvPr id="5" name="テキスト ボックス 4">
            <a:extLst>
              <a:ext uri="{FF2B5EF4-FFF2-40B4-BE49-F238E27FC236}">
                <a16:creationId xmlns:a16="http://schemas.microsoft.com/office/drawing/2014/main" id="{3F21E595-0E10-443F-8AEC-B1B9889D1894}"/>
              </a:ext>
            </a:extLst>
          </p:cNvPr>
          <p:cNvSpPr txBox="1"/>
          <p:nvPr/>
        </p:nvSpPr>
        <p:spPr>
          <a:xfrm>
            <a:off x="289876" y="1531447"/>
            <a:ext cx="6432813" cy="600164"/>
          </a:xfrm>
          <a:prstGeom prst="rect">
            <a:avLst/>
          </a:prstGeom>
          <a:noFill/>
        </p:spPr>
        <p:txBody>
          <a:bodyPr wrap="square" rtlCol="0">
            <a:spAutoFit/>
          </a:bodyPr>
          <a:lstStyle/>
          <a:p>
            <a:pPr marL="0" indent="0">
              <a:lnSpc>
                <a:spcPct val="110000"/>
              </a:lnSpc>
              <a:spcBef>
                <a:spcPts val="300"/>
              </a:spcBef>
              <a:buNone/>
            </a:pPr>
            <a:r>
              <a:rPr kumimoji="0" lang="en-US" altLang="ja-JP" sz="1000" kern="0" dirty="0">
                <a:latin typeface="メイリオ" panose="020B0604030504040204" pitchFamily="50" charset="-128"/>
                <a:ea typeface="メイリオ" panose="020B0604030504040204" pitchFamily="50" charset="-128"/>
              </a:rPr>
              <a:t>We conducted a questionnaire survey on your "XX plating technology" in order to find out to what extent there are specific needs for your technology in overseas markets and the specific requirements for such needs.</a:t>
            </a:r>
          </a:p>
        </p:txBody>
      </p:sp>
      <p:sp>
        <p:nvSpPr>
          <p:cNvPr id="8" name="テキスト ボックス 7">
            <a:extLst>
              <a:ext uri="{FF2B5EF4-FFF2-40B4-BE49-F238E27FC236}">
                <a16:creationId xmlns:a16="http://schemas.microsoft.com/office/drawing/2014/main" id="{8C99DC94-EAA5-44AF-B1D7-29314A12F186}"/>
              </a:ext>
            </a:extLst>
          </p:cNvPr>
          <p:cNvSpPr txBox="1"/>
          <p:nvPr/>
        </p:nvSpPr>
        <p:spPr>
          <a:xfrm>
            <a:off x="175577" y="4102146"/>
            <a:ext cx="6476620" cy="430887"/>
          </a:xfrm>
          <a:prstGeom prst="rect">
            <a:avLst/>
          </a:prstGeom>
          <a:noFill/>
        </p:spPr>
        <p:txBody>
          <a:bodyPr wrap="square" rtlCol="0">
            <a:spAutoFit/>
          </a:bodyPr>
          <a:lstStyle/>
          <a:p>
            <a:pPr marL="285750" indent="-285750">
              <a:buFont typeface="Wingdings" panose="05000000000000000000" pitchFamily="2" charset="2"/>
              <a:buChar char="n"/>
            </a:pPr>
            <a:r>
              <a:rPr kumimoji="1" lang="en-US" altLang="ja-JP" sz="1200" b="1" dirty="0">
                <a:solidFill>
                  <a:schemeClr val="bg2"/>
                </a:solidFill>
              </a:rPr>
              <a:t>Summary of Results and Noteworthy Comments </a:t>
            </a:r>
            <a:br>
              <a:rPr kumimoji="1" lang="en-US" altLang="ja-JP" sz="1000" b="1" dirty="0">
                <a:solidFill>
                  <a:schemeClr val="bg2"/>
                </a:solidFill>
              </a:rPr>
            </a:br>
            <a:r>
              <a:rPr lang="en-US" altLang="ja-JP" sz="1000" dirty="0">
                <a:latin typeface="+mn-ea"/>
              </a:rPr>
              <a:t>37 responses were received</a:t>
            </a:r>
            <a:r>
              <a:rPr kumimoji="1" lang="en-US" altLang="ja-JP" sz="800" dirty="0"/>
              <a:t>.</a:t>
            </a:r>
            <a:endParaRPr lang="en-US" altLang="ja-JP" sz="800" dirty="0">
              <a:latin typeface="+mn-ea"/>
            </a:endParaRPr>
          </a:p>
        </p:txBody>
      </p:sp>
      <p:sp>
        <p:nvSpPr>
          <p:cNvPr id="6" name="テキスト ボックス 5">
            <a:extLst>
              <a:ext uri="{FF2B5EF4-FFF2-40B4-BE49-F238E27FC236}">
                <a16:creationId xmlns:a16="http://schemas.microsoft.com/office/drawing/2014/main" id="{5AC305AE-7DF6-4093-8042-C524F35B2265}"/>
              </a:ext>
            </a:extLst>
          </p:cNvPr>
          <p:cNvSpPr txBox="1"/>
          <p:nvPr/>
        </p:nvSpPr>
        <p:spPr>
          <a:xfrm>
            <a:off x="286721" y="2131611"/>
            <a:ext cx="6284558" cy="1862048"/>
          </a:xfrm>
          <a:prstGeom prst="rect">
            <a:avLst/>
          </a:prstGeom>
          <a:solidFill>
            <a:schemeClr val="bg1">
              <a:lumMod val="95000"/>
            </a:schemeClr>
          </a:solidFill>
          <a:effectLst>
            <a:outerShdw blurRad="50800" dist="38100" dir="2700000" algn="tl" rotWithShape="0">
              <a:prstClr val="black">
                <a:alpha val="40000"/>
              </a:prstClr>
            </a:outerShdw>
          </a:effectLst>
        </p:spPr>
        <p:txBody>
          <a:bodyPr wrap="square" rtlCol="0">
            <a:spAutoFit/>
          </a:bodyPr>
          <a:lstStyle/>
          <a:p>
            <a:pPr>
              <a:spcBef>
                <a:spcPts val="300"/>
              </a:spcBef>
            </a:pPr>
            <a:r>
              <a:rPr kumimoji="1" lang="en-US" altLang="ja-JP" sz="1000" b="0" dirty="0">
                <a:latin typeface="+mn-ea"/>
                <a:cs typeface="+mj-cs"/>
              </a:rPr>
              <a:t>Q1. What work experience or expertise do you have related to the product/market of this survey?</a:t>
            </a:r>
          </a:p>
          <a:p>
            <a:pPr>
              <a:spcBef>
                <a:spcPts val="300"/>
              </a:spcBef>
            </a:pPr>
            <a:r>
              <a:rPr kumimoji="1" lang="en-US" altLang="ja-JP" sz="1000" b="0" dirty="0">
                <a:latin typeface="+mn-ea"/>
                <a:cs typeface="+mj-cs"/>
              </a:rPr>
              <a:t>Q2. Please explain the work experience and the expertise in Q1 specifically to the extent possible.</a:t>
            </a:r>
          </a:p>
          <a:p>
            <a:pPr>
              <a:spcBef>
                <a:spcPts val="300"/>
              </a:spcBef>
            </a:pPr>
            <a:r>
              <a:rPr kumimoji="1" lang="en-US" altLang="ja-JP" sz="1000" b="0" dirty="0">
                <a:latin typeface="+mn-ea"/>
                <a:cs typeface="+mj-cs"/>
              </a:rPr>
              <a:t>Q3. Are you interested in applying the XXX plating for your business? Select the choice that applies to you.</a:t>
            </a:r>
          </a:p>
          <a:p>
            <a:pPr>
              <a:spcBef>
                <a:spcPts val="300"/>
              </a:spcBef>
            </a:pPr>
            <a:r>
              <a:rPr kumimoji="1" lang="en-US" altLang="ja-JP" sz="1000" b="0" dirty="0">
                <a:latin typeface="+mn-ea"/>
                <a:cs typeface="+mj-cs"/>
              </a:rPr>
              <a:t>Q4. Please explain the detail and the reason of your choice in Q3 specifically. Please also explain your target device, application, current process and current problem of XXX bonding process.</a:t>
            </a:r>
          </a:p>
          <a:p>
            <a:pPr>
              <a:spcBef>
                <a:spcPts val="300"/>
              </a:spcBef>
            </a:pPr>
            <a:r>
              <a:rPr kumimoji="1" lang="en-US" altLang="ja-JP" sz="1000" b="0" dirty="0">
                <a:latin typeface="+mn-ea"/>
                <a:cs typeface="+mj-cs"/>
              </a:rPr>
              <a:t>Q5. Do you know of any specific competitive provider for the XXX bonding of this survey?</a:t>
            </a:r>
          </a:p>
          <a:p>
            <a:pPr>
              <a:spcBef>
                <a:spcPts val="300"/>
              </a:spcBef>
            </a:pPr>
            <a:r>
              <a:rPr kumimoji="1" lang="en-US" altLang="ja-JP" sz="1000" b="0" dirty="0">
                <a:latin typeface="+mn-ea"/>
                <a:cs typeface="+mj-cs"/>
              </a:rPr>
              <a:t>Q6. What properties do you think is most important for you to chose the process of XXX plating?</a:t>
            </a:r>
          </a:p>
          <a:p>
            <a:pPr>
              <a:spcBef>
                <a:spcPts val="300"/>
              </a:spcBef>
            </a:pPr>
            <a:r>
              <a:rPr lang="en-US" altLang="ja-JP" sz="1000" dirty="0">
                <a:latin typeface="+mn-ea"/>
                <a:cs typeface="+mj-cs"/>
              </a:rPr>
              <a:t>Q7. </a:t>
            </a:r>
            <a:r>
              <a:rPr kumimoji="1" lang="en-US" altLang="ja-JP" sz="1000" b="0">
                <a:latin typeface="+mn-ea"/>
                <a:cs typeface="+mj-cs"/>
              </a:rPr>
              <a:t>Not limited </a:t>
            </a:r>
            <a:r>
              <a:rPr kumimoji="1" lang="en-US" altLang="ja-JP" sz="1000" b="0" dirty="0">
                <a:latin typeface="+mn-ea"/>
                <a:cs typeface="+mj-cs"/>
              </a:rPr>
              <a:t>by the XXX plating, we have various special plating technologies. If you have any problem or requirement for plating process in general, please describe it specifically. </a:t>
            </a:r>
          </a:p>
        </p:txBody>
      </p:sp>
      <p:sp>
        <p:nvSpPr>
          <p:cNvPr id="19" name="テキスト ボックス 18">
            <a:extLst>
              <a:ext uri="{FF2B5EF4-FFF2-40B4-BE49-F238E27FC236}">
                <a16:creationId xmlns:a16="http://schemas.microsoft.com/office/drawing/2014/main" id="{ADB81AC4-EE3B-4FB8-AC88-0AFEC90706F7}"/>
              </a:ext>
            </a:extLst>
          </p:cNvPr>
          <p:cNvSpPr txBox="1"/>
          <p:nvPr/>
        </p:nvSpPr>
        <p:spPr>
          <a:xfrm>
            <a:off x="175577" y="8696945"/>
            <a:ext cx="2908872" cy="276999"/>
          </a:xfrm>
          <a:prstGeom prst="rect">
            <a:avLst/>
          </a:prstGeom>
          <a:noFill/>
        </p:spPr>
        <p:txBody>
          <a:bodyPr wrap="square" rtlCol="0">
            <a:spAutoFit/>
          </a:bodyPr>
          <a:lstStyle/>
          <a:p>
            <a:pPr marL="285750" indent="-285750">
              <a:buFont typeface="Wingdings" panose="05000000000000000000" pitchFamily="2" charset="2"/>
              <a:buChar char="n"/>
            </a:pPr>
            <a:r>
              <a:rPr kumimoji="1" lang="en-US" altLang="ja-JP" sz="1200" b="1" dirty="0">
                <a:solidFill>
                  <a:schemeClr val="bg2"/>
                </a:solidFill>
              </a:rPr>
              <a:t>NineSigma</a:t>
            </a:r>
            <a:r>
              <a:rPr kumimoji="1" lang="ja-JP" altLang="en-US" sz="1200" b="1" dirty="0">
                <a:solidFill>
                  <a:schemeClr val="bg2"/>
                </a:solidFill>
              </a:rPr>
              <a:t> </a:t>
            </a:r>
            <a:r>
              <a:rPr kumimoji="1" lang="en-US" altLang="ja-JP" sz="1200" b="1" dirty="0">
                <a:solidFill>
                  <a:schemeClr val="bg2"/>
                </a:solidFill>
              </a:rPr>
              <a:t>Comments</a:t>
            </a:r>
            <a:endParaRPr kumimoji="1" lang="ja-JP" altLang="en-US" sz="1200" b="1" dirty="0">
              <a:solidFill>
                <a:schemeClr val="bg2"/>
              </a:solidFill>
            </a:endParaRPr>
          </a:p>
        </p:txBody>
      </p:sp>
      <p:sp>
        <p:nvSpPr>
          <p:cNvPr id="20" name="テキスト ボックス 19">
            <a:extLst>
              <a:ext uri="{FF2B5EF4-FFF2-40B4-BE49-F238E27FC236}">
                <a16:creationId xmlns:a16="http://schemas.microsoft.com/office/drawing/2014/main" id="{D5C0CC09-4101-496B-B7C8-039972EF4901}"/>
              </a:ext>
            </a:extLst>
          </p:cNvPr>
          <p:cNvSpPr txBox="1"/>
          <p:nvPr/>
        </p:nvSpPr>
        <p:spPr>
          <a:xfrm>
            <a:off x="457199" y="8901269"/>
            <a:ext cx="6194997" cy="977191"/>
          </a:xfrm>
          <a:prstGeom prst="rect">
            <a:avLst/>
          </a:prstGeom>
          <a:noFill/>
        </p:spPr>
        <p:txBody>
          <a:bodyPr wrap="square">
            <a:spAutoFit/>
          </a:bodyPr>
          <a:lstStyle/>
          <a:p>
            <a:pPr>
              <a:lnSpc>
                <a:spcPct val="110000"/>
              </a:lnSpc>
              <a:spcBef>
                <a:spcPts val="300"/>
              </a:spcBef>
            </a:pPr>
            <a:r>
              <a:rPr lang="en-US" altLang="ja-JP" sz="1000" kern="0" dirty="0">
                <a:latin typeface="+mn-ea"/>
              </a:rPr>
              <a:t>Demand for use in semiconductor chips appears to exist in overseas markets, depending on the application.</a:t>
            </a:r>
          </a:p>
          <a:p>
            <a:pPr>
              <a:lnSpc>
                <a:spcPct val="110000"/>
              </a:lnSpc>
              <a:spcBef>
                <a:spcPts val="300"/>
              </a:spcBef>
            </a:pPr>
            <a:r>
              <a:rPr lang="en-US" altLang="ja-JP" sz="1000" kern="0" dirty="0">
                <a:latin typeface="+mn-ea"/>
              </a:rPr>
              <a:t>In addition, business opportunities are expected to expand by considering the possibility of applying the technology to applications other than semiconductors, such as the formation of conductor films on solar panels and print heads.</a:t>
            </a:r>
            <a:endParaRPr lang="en-US" altLang="ja-JP" sz="1000" dirty="0">
              <a:latin typeface="+mn-ea"/>
            </a:endParaRPr>
          </a:p>
        </p:txBody>
      </p:sp>
      <p:sp>
        <p:nvSpPr>
          <p:cNvPr id="21" name="正方形/長方形 20">
            <a:extLst>
              <a:ext uri="{FF2B5EF4-FFF2-40B4-BE49-F238E27FC236}">
                <a16:creationId xmlns:a16="http://schemas.microsoft.com/office/drawing/2014/main" id="{42A66535-15B8-4046-93D7-5F5282202974}"/>
              </a:ext>
            </a:extLst>
          </p:cNvPr>
          <p:cNvSpPr/>
          <p:nvPr/>
        </p:nvSpPr>
        <p:spPr>
          <a:xfrm>
            <a:off x="289877" y="4508882"/>
            <a:ext cx="6432813" cy="4124206"/>
          </a:xfrm>
          <a:prstGeom prst="rect">
            <a:avLst/>
          </a:prstGeom>
        </p:spPr>
        <p:txBody>
          <a:bodyPr wrap="square">
            <a:spAutoFit/>
          </a:bodyPr>
          <a:lstStyle/>
          <a:p>
            <a:pPr marL="171450" indent="-171450">
              <a:lnSpc>
                <a:spcPct val="110000"/>
              </a:lnSpc>
              <a:spcBef>
                <a:spcPts val="300"/>
              </a:spcBef>
              <a:buFont typeface="Arial" panose="020B0604020202020204" pitchFamily="34" charset="0"/>
              <a:buChar char="•"/>
            </a:pPr>
            <a:r>
              <a:rPr lang="en-US" altLang="ja-JP" sz="1000" b="1" dirty="0">
                <a:latin typeface="+mn-ea"/>
              </a:rPr>
              <a:t>There were 8 responses indicating that they are interested in applying your technology</a:t>
            </a:r>
            <a:r>
              <a:rPr lang="en-US" altLang="ja-JP" sz="1000" dirty="0">
                <a:latin typeface="+mn-ea"/>
              </a:rPr>
              <a:t>. (Some of the responses are excerpted below)</a:t>
            </a:r>
          </a:p>
          <a:p>
            <a:pPr marL="361950" indent="-171450">
              <a:lnSpc>
                <a:spcPct val="110000"/>
              </a:lnSpc>
              <a:spcBef>
                <a:spcPts val="300"/>
              </a:spcBef>
              <a:buFont typeface="Wingdings" panose="05000000000000000000" pitchFamily="2" charset="2"/>
              <a:buChar char="ü"/>
              <a:tabLst>
                <a:tab pos="361950" algn="l"/>
              </a:tabLst>
            </a:pPr>
            <a:r>
              <a:rPr lang="en-US" altLang="ja-JP" sz="1000" dirty="0">
                <a:latin typeface="+mn-ea"/>
              </a:rPr>
              <a:t>Application of your technology to die attach materials for micro LED. We are currently using SAC process for low temperature and Ag paste for quick bonding, but reliability in high temperature and high humidity environment is an issue. On the other hand, the application of normal XX plating is costly. (Electronic equipment manufacturer/manager, Taiwan)</a:t>
            </a:r>
          </a:p>
          <a:p>
            <a:pPr marL="361950" indent="-171450">
              <a:lnSpc>
                <a:spcPct val="110000"/>
              </a:lnSpc>
              <a:spcBef>
                <a:spcPts val="300"/>
              </a:spcBef>
              <a:buFont typeface="Wingdings" panose="05000000000000000000" pitchFamily="2" charset="2"/>
              <a:buChar char="ü"/>
              <a:tabLst>
                <a:tab pos="361950" algn="l"/>
              </a:tabLst>
            </a:pPr>
            <a:r>
              <a:rPr lang="en-US" altLang="ja-JP" sz="1000" dirty="0">
                <a:latin typeface="+mn-ea"/>
              </a:rPr>
              <a:t>Applied to the metal plating of terminals for electrical connections in automobiles. Normally gold plating is used, but if the performance is equivalent and the cost can be reduced, there is room for consideration. (Automotive parts manufacturer/staff, USA)</a:t>
            </a:r>
          </a:p>
          <a:p>
            <a:pPr marL="361950" indent="-171450">
              <a:lnSpc>
                <a:spcPct val="110000"/>
              </a:lnSpc>
              <a:spcBef>
                <a:spcPts val="300"/>
              </a:spcBef>
              <a:buFont typeface="Wingdings" panose="05000000000000000000" pitchFamily="2" charset="2"/>
              <a:buChar char="ü"/>
              <a:tabLst>
                <a:tab pos="361950" algn="l"/>
              </a:tabLst>
            </a:pPr>
            <a:r>
              <a:rPr lang="en-US" altLang="ja-JP" sz="1000" dirty="0">
                <a:latin typeface="+mn-ea"/>
              </a:rPr>
              <a:t>Application to mobile chips. If there is little thermal degradation, there is a technical possibility of application. (Communication equipment manufacturer / Staff, USA)</a:t>
            </a:r>
          </a:p>
          <a:p>
            <a:pPr marL="171450" indent="-171450">
              <a:lnSpc>
                <a:spcPct val="110000"/>
              </a:lnSpc>
              <a:spcBef>
                <a:spcPts val="300"/>
              </a:spcBef>
              <a:buFont typeface="Arial" panose="020B0604020202020204" pitchFamily="34" charset="0"/>
              <a:buChar char="•"/>
            </a:pPr>
            <a:r>
              <a:rPr lang="en-US" altLang="ja-JP" sz="1000" b="1" dirty="0">
                <a:latin typeface="+mn-ea"/>
              </a:rPr>
              <a:t>There were 18 responses that asked for more information on the application of your technology. </a:t>
            </a:r>
            <a:r>
              <a:rPr lang="en-US" altLang="ja-JP" sz="1000" dirty="0">
                <a:latin typeface="+mn-ea"/>
              </a:rPr>
              <a:t>(Some of the responses are excerpted below)</a:t>
            </a:r>
          </a:p>
          <a:p>
            <a:pPr marL="361950" indent="-171450">
              <a:lnSpc>
                <a:spcPct val="110000"/>
              </a:lnSpc>
              <a:spcBef>
                <a:spcPts val="300"/>
              </a:spcBef>
              <a:buFont typeface="Wingdings" panose="05000000000000000000" pitchFamily="2" charset="2"/>
              <a:buChar char="ü"/>
              <a:tabLst>
                <a:tab pos="361950" algn="l"/>
              </a:tabLst>
            </a:pPr>
            <a:r>
              <a:rPr lang="en-US" altLang="ja-JP" sz="1000" kern="0" dirty="0">
                <a:latin typeface="+mn-ea"/>
              </a:rPr>
              <a:t>Answer to consider application to NAND devices; need to check for metal contamination and uniformity if used for 3D NAND. (Semiconductor manufacturer/staff, EU)</a:t>
            </a:r>
          </a:p>
          <a:p>
            <a:pPr marL="361950" indent="-171450">
              <a:lnSpc>
                <a:spcPct val="110000"/>
              </a:lnSpc>
              <a:spcBef>
                <a:spcPts val="300"/>
              </a:spcBef>
              <a:buFont typeface="Wingdings" panose="05000000000000000000" pitchFamily="2" charset="2"/>
              <a:buChar char="ü"/>
              <a:tabLst>
                <a:tab pos="361950" algn="l"/>
              </a:tabLst>
            </a:pPr>
            <a:r>
              <a:rPr lang="en-US" altLang="ja-JP" sz="1000" kern="0" dirty="0">
                <a:latin typeface="+mn-ea"/>
              </a:rPr>
              <a:t>Applied to thin die bonding process to reduce delamination issues. Void formation, excellent BLT, good coverage control, smaller package. (Semiconductor manufacturer/director, Asia)</a:t>
            </a:r>
          </a:p>
          <a:p>
            <a:pPr marL="171450" indent="-171450">
              <a:lnSpc>
                <a:spcPct val="110000"/>
              </a:lnSpc>
              <a:spcBef>
                <a:spcPts val="300"/>
              </a:spcBef>
              <a:buFont typeface="Arial" panose="020B0604020202020204" pitchFamily="34" charset="0"/>
              <a:buChar char="•"/>
            </a:pPr>
            <a:r>
              <a:rPr lang="en-US" altLang="ja-JP" sz="1000" b="1" dirty="0">
                <a:latin typeface="+mn-ea"/>
              </a:rPr>
              <a:t>Seven respondents answered that they do not need your company's technology.  </a:t>
            </a:r>
            <a:r>
              <a:rPr lang="en-US" altLang="ja-JP" sz="1000" dirty="0">
                <a:latin typeface="+mn-ea"/>
              </a:rPr>
              <a:t>(Some of the responses are excerpted below)</a:t>
            </a:r>
            <a:endParaRPr lang="en-US" altLang="ja-JP" sz="1000" kern="0" dirty="0">
              <a:latin typeface="+mn-ea"/>
            </a:endParaRPr>
          </a:p>
          <a:p>
            <a:pPr marL="361950" indent="-171450">
              <a:lnSpc>
                <a:spcPct val="110000"/>
              </a:lnSpc>
              <a:spcBef>
                <a:spcPts val="300"/>
              </a:spcBef>
              <a:buFont typeface="Wingdings" panose="05000000000000000000" pitchFamily="2" charset="2"/>
              <a:buChar char="ü"/>
              <a:tabLst>
                <a:tab pos="361950" algn="l"/>
              </a:tabLst>
            </a:pPr>
            <a:r>
              <a:rPr lang="en-US" altLang="ja-JP" sz="1000" kern="0" dirty="0">
                <a:latin typeface="+mn-ea"/>
              </a:rPr>
              <a:t>The automotive electronics industry used to use gold plating for ECU connectors, but in recent years there has been a trend towards more robust digital solutions, and cheaper silver plating is being used.( Manager, automotive parts manufacturer, Romania)</a:t>
            </a:r>
          </a:p>
        </p:txBody>
      </p:sp>
    </p:spTree>
    <p:extLst>
      <p:ext uri="{BB962C8B-B14F-4D97-AF65-F5344CB8AC3E}">
        <p14:creationId xmlns:p14="http://schemas.microsoft.com/office/powerpoint/2010/main" val="3076113139"/>
      </p:ext>
    </p:extLst>
  </p:cSld>
  <p:clrMapOvr>
    <a:masterClrMapping/>
  </p:clrMapOvr>
</p:sld>
</file>

<file path=ppt/theme/theme1.xml><?xml version="1.0" encoding="utf-8"?>
<a:theme xmlns:a="http://schemas.openxmlformats.org/drawingml/2006/main" name="Office テーマ">
  <a:themeElements>
    <a:clrScheme name="OIC logo">
      <a:dk1>
        <a:srgbClr val="000000"/>
      </a:dk1>
      <a:lt1>
        <a:srgbClr val="FFFFFF"/>
      </a:lt1>
      <a:dk2>
        <a:srgbClr val="595757"/>
      </a:dk2>
      <a:lt2>
        <a:srgbClr val="005789"/>
      </a:lt2>
      <a:accent1>
        <a:srgbClr val="0075B7"/>
      </a:accent1>
      <a:accent2>
        <a:srgbClr val="E16B2E"/>
      </a:accent2>
      <a:accent3>
        <a:srgbClr val="32C6AB"/>
      </a:accent3>
      <a:accent4>
        <a:srgbClr val="94BBE2"/>
      </a:accent4>
      <a:accent5>
        <a:srgbClr val="FFD147"/>
      </a:accent5>
      <a:accent6>
        <a:srgbClr val="FE2929"/>
      </a:accent6>
      <a:hlink>
        <a:srgbClr val="3333CC"/>
      </a:hlink>
      <a:folHlink>
        <a:srgbClr val="E16B2E"/>
      </a:folHlink>
    </a:clrScheme>
    <a:fontScheme name="Verdana-メイ">
      <a:majorFont>
        <a:latin typeface="Verdana"/>
        <a:ea typeface="メイリオ"/>
        <a:cs typeface=""/>
      </a:majorFont>
      <a:minorFont>
        <a:latin typeface="Verdana"/>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TotalTime>
  <Words>606</Words>
  <Application>Microsoft Office PowerPoint</Application>
  <PresentationFormat>A4 Paper (210x297 mm)</PresentationFormat>
  <Paragraphs>23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メイリオ</vt:lpstr>
      <vt:lpstr>Arial</vt:lpstr>
      <vt:lpstr>Verdana</vt:lpstr>
      <vt:lpstr>Wingdings</vt:lpstr>
      <vt:lpstr>Office テーマ</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Youhei Shouno</dc:creator>
  <cp:lastModifiedBy>Stephen Clulow</cp:lastModifiedBy>
  <cp:revision>4</cp:revision>
  <dcterms:created xsi:type="dcterms:W3CDTF">2022-01-11T16:39:52Z</dcterms:created>
  <dcterms:modified xsi:type="dcterms:W3CDTF">2022-10-04T10:27:03Z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2021-11-16T00:00:00Z</vt:filetime>
  </property>
  <property fmtid="{D5CDD505-2E9C-101B-9397-08002B2CF9AE}" pid="3" name="Creator">
    <vt:lpwstr>Microsoft® PowerPoint® for Microsoft 365</vt:lpwstr>
  </property>
  <property fmtid="{D5CDD505-2E9C-101B-9397-08002B2CF9AE}" pid="4" name="LastSaved">
    <vt:filetime>2022-01-11T00:00:00Z</vt:filetime>
  </property>
</Properties>
</file>