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57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4" autoAdjust="0"/>
    <p:restoredTop sz="94660"/>
  </p:normalViewPr>
  <p:slideViewPr>
    <p:cSldViewPr snapToGrid="0">
      <p:cViewPr varScale="1">
        <p:scale>
          <a:sx n="83" d="100"/>
          <a:sy n="83" d="100"/>
        </p:scale>
        <p:origin x="36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282266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607828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383205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7" name="図 6" descr="テキスト&#10;&#10;中程度の精度で自動的に生成された説明">
            <a:extLst>
              <a:ext uri="{FF2B5EF4-FFF2-40B4-BE49-F238E27FC236}">
                <a16:creationId xmlns:a16="http://schemas.microsoft.com/office/drawing/2014/main" id="{5074C779-D934-43C8-B9B4-D457BA0411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046" y="160842"/>
            <a:ext cx="1438666" cy="468000"/>
          </a:xfrm>
          <a:prstGeom prst="rect">
            <a:avLst/>
          </a:prstGeom>
        </p:spPr>
      </p:pic>
      <p:pic>
        <p:nvPicPr>
          <p:cNvPr id="8" name="図 7" descr="挿絵, 抽象 が含まれている画像&#10;&#10;自動的に生成された説明">
            <a:extLst>
              <a:ext uri="{FF2B5EF4-FFF2-40B4-BE49-F238E27FC236}">
                <a16:creationId xmlns:a16="http://schemas.microsoft.com/office/drawing/2014/main" id="{E51C9057-8B94-4B63-9AE8-1C8CA0472B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83942" y="274591"/>
            <a:ext cx="1362952" cy="354251"/>
          </a:xfrm>
          <a:prstGeom prst="rect">
            <a:avLst/>
          </a:prstGeom>
        </p:spPr>
      </p:pic>
      <p:cxnSp>
        <p:nvCxnSpPr>
          <p:cNvPr id="11" name="直線コネクタ 10">
            <a:extLst>
              <a:ext uri="{FF2B5EF4-FFF2-40B4-BE49-F238E27FC236}">
                <a16:creationId xmlns:a16="http://schemas.microsoft.com/office/drawing/2014/main" id="{2B61E2E7-8490-4883-9314-D1602826EA01}"/>
              </a:ext>
            </a:extLst>
          </p:cNvPr>
          <p:cNvCxnSpPr/>
          <p:nvPr userDrawn="1"/>
        </p:nvCxnSpPr>
        <p:spPr>
          <a:xfrm>
            <a:off x="220583" y="1261323"/>
            <a:ext cx="62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62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1152324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11827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4274428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178404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48840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4216550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51D893-13FA-4546-BD39-59583D12A521}" type="datetimeFigureOut">
              <a:rPr kumimoji="1" lang="ja-JP" altLang="en-US" smtClean="0"/>
              <a:t>2022/10/4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290397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4952229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A630CA4-5F12-4D36-8006-470E9AB3F87A}"/>
              </a:ext>
            </a:extLst>
          </p:cNvPr>
          <p:cNvSpPr txBox="1"/>
          <p:nvPr/>
        </p:nvSpPr>
        <p:spPr>
          <a:xfrm>
            <a:off x="215328" y="662361"/>
            <a:ext cx="6284558" cy="462819"/>
          </a:xfrm>
          <a:prstGeom prst="rect">
            <a:avLst/>
          </a:prstGeom>
          <a:noFill/>
        </p:spPr>
        <p:txBody>
          <a:bodyPr wrap="square" rtlCol="0">
            <a:spAutoFit/>
          </a:bodyPr>
          <a:lstStyle/>
          <a:p>
            <a:pPr>
              <a:lnSpc>
                <a:spcPct val="110000"/>
              </a:lnSpc>
              <a:spcBef>
                <a:spcPts val="600"/>
              </a:spcBef>
            </a:pPr>
            <a:r>
              <a:rPr kumimoji="1" lang="en-US" altLang="ja-JP" sz="1100" dirty="0">
                <a:solidFill>
                  <a:schemeClr val="bg2"/>
                </a:solidFill>
              </a:rPr>
              <a:t>OIC Report of Research Results</a:t>
            </a:r>
            <a:br>
              <a:rPr kumimoji="1" lang="en-US" altLang="ja-JP" sz="1200" dirty="0">
                <a:solidFill>
                  <a:schemeClr val="bg2"/>
                </a:solidFill>
              </a:rPr>
            </a:br>
            <a:r>
              <a:rPr kumimoji="1" lang="en-US" altLang="ja-JP" sz="1200" b="1" dirty="0">
                <a:solidFill>
                  <a:schemeClr val="bg2"/>
                </a:solidFill>
              </a:rPr>
              <a:t>Exploring Application Ideas for Single Crystal Synthetic Diamond</a:t>
            </a:r>
            <a:endParaRPr kumimoji="1" lang="ja-JP" altLang="en-US" sz="1200" b="1" dirty="0">
              <a:solidFill>
                <a:schemeClr val="bg2"/>
              </a:solidFill>
            </a:endParaRPr>
          </a:p>
        </p:txBody>
      </p:sp>
      <p:sp>
        <p:nvSpPr>
          <p:cNvPr id="4" name="テキスト ボックス 3">
            <a:extLst>
              <a:ext uri="{FF2B5EF4-FFF2-40B4-BE49-F238E27FC236}">
                <a16:creationId xmlns:a16="http://schemas.microsoft.com/office/drawing/2014/main" id="{765BEF6D-781A-4C53-81C4-A325CDD95094}"/>
              </a:ext>
            </a:extLst>
          </p:cNvPr>
          <p:cNvSpPr txBox="1"/>
          <p:nvPr/>
        </p:nvSpPr>
        <p:spPr>
          <a:xfrm>
            <a:off x="175577" y="1278599"/>
            <a:ext cx="2580323" cy="276999"/>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Research Summary</a:t>
            </a:r>
            <a:endParaRPr kumimoji="1" lang="ja-JP" altLang="en-US" sz="1200" b="1" dirty="0">
              <a:solidFill>
                <a:schemeClr val="bg2"/>
              </a:solidFill>
            </a:endParaRPr>
          </a:p>
        </p:txBody>
      </p:sp>
      <p:sp>
        <p:nvSpPr>
          <p:cNvPr id="5" name="テキスト ボックス 4">
            <a:extLst>
              <a:ext uri="{FF2B5EF4-FFF2-40B4-BE49-F238E27FC236}">
                <a16:creationId xmlns:a16="http://schemas.microsoft.com/office/drawing/2014/main" id="{3F21E595-0E10-443F-8AEC-B1B9889D1894}"/>
              </a:ext>
            </a:extLst>
          </p:cNvPr>
          <p:cNvSpPr txBox="1"/>
          <p:nvPr/>
        </p:nvSpPr>
        <p:spPr>
          <a:xfrm>
            <a:off x="289876" y="1531447"/>
            <a:ext cx="6432813" cy="430887"/>
          </a:xfrm>
          <a:prstGeom prst="rect">
            <a:avLst/>
          </a:prstGeom>
          <a:noFill/>
        </p:spPr>
        <p:txBody>
          <a:bodyPr wrap="square" rtlCol="0">
            <a:spAutoFit/>
          </a:bodyPr>
          <a:lstStyle/>
          <a:p>
            <a:pPr marL="0" indent="0">
              <a:lnSpc>
                <a:spcPct val="110000"/>
              </a:lnSpc>
              <a:spcBef>
                <a:spcPts val="300"/>
              </a:spcBef>
              <a:buNone/>
            </a:pPr>
            <a:r>
              <a:rPr kumimoji="0" lang="en-US" altLang="ja-JP" sz="1000" kern="0" dirty="0">
                <a:latin typeface="メイリオ" panose="020B0604030504040204" pitchFamily="50" charset="-128"/>
                <a:ea typeface="メイリオ" panose="020B0604030504040204" pitchFamily="50" charset="-128"/>
              </a:rPr>
              <a:t>We conducted a questionnaire survey to gather ideas for applications of power devices using single crystal diamonds as substrates, especially in the fields of communications and power generation.</a:t>
            </a:r>
          </a:p>
        </p:txBody>
      </p:sp>
      <p:sp>
        <p:nvSpPr>
          <p:cNvPr id="8" name="テキスト ボックス 7">
            <a:extLst>
              <a:ext uri="{FF2B5EF4-FFF2-40B4-BE49-F238E27FC236}">
                <a16:creationId xmlns:a16="http://schemas.microsoft.com/office/drawing/2014/main" id="{8C99DC94-EAA5-44AF-B1D7-29314A12F186}"/>
              </a:ext>
            </a:extLst>
          </p:cNvPr>
          <p:cNvSpPr txBox="1"/>
          <p:nvPr/>
        </p:nvSpPr>
        <p:spPr>
          <a:xfrm>
            <a:off x="175577" y="3734760"/>
            <a:ext cx="6476620" cy="400110"/>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Summary of Results and Noteworthy Comments </a:t>
            </a:r>
            <a:br>
              <a:rPr kumimoji="1" lang="en-US" altLang="ja-JP" sz="1000" b="1" dirty="0">
                <a:solidFill>
                  <a:schemeClr val="bg2"/>
                </a:solidFill>
              </a:rPr>
            </a:br>
            <a:r>
              <a:rPr kumimoji="1" lang="en-US" altLang="ja-JP" sz="800" dirty="0"/>
              <a:t>Number of responses: 19.</a:t>
            </a:r>
            <a:endParaRPr lang="en-US" altLang="ja-JP" sz="800" dirty="0">
              <a:latin typeface="+mn-ea"/>
            </a:endParaRPr>
          </a:p>
        </p:txBody>
      </p:sp>
      <p:sp>
        <p:nvSpPr>
          <p:cNvPr id="6" name="テキスト ボックス 5">
            <a:extLst>
              <a:ext uri="{FF2B5EF4-FFF2-40B4-BE49-F238E27FC236}">
                <a16:creationId xmlns:a16="http://schemas.microsoft.com/office/drawing/2014/main" id="{5AC305AE-7DF6-4093-8042-C524F35B2265}"/>
              </a:ext>
            </a:extLst>
          </p:cNvPr>
          <p:cNvSpPr txBox="1"/>
          <p:nvPr/>
        </p:nvSpPr>
        <p:spPr>
          <a:xfrm>
            <a:off x="286721" y="1971918"/>
            <a:ext cx="6284558" cy="171585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rtlCol="0">
            <a:spAutoFit/>
          </a:bodyPr>
          <a:lstStyle/>
          <a:p>
            <a:pPr marL="266700" indent="-266700">
              <a:spcBef>
                <a:spcPts val="300"/>
              </a:spcBef>
            </a:pPr>
            <a:r>
              <a:rPr lang="en-US" altLang="ja-JP" sz="800" dirty="0">
                <a:latin typeface="+mn-ea"/>
              </a:rPr>
              <a:t>Q1: 	Do you have a specific application idea of this technology related to your own business?</a:t>
            </a:r>
          </a:p>
          <a:p>
            <a:pPr marL="266700" indent="-266700">
              <a:spcBef>
                <a:spcPts val="300"/>
              </a:spcBef>
            </a:pPr>
            <a:r>
              <a:rPr kumimoji="1" lang="en-US" altLang="ja-JP" sz="800" b="0" dirty="0">
                <a:latin typeface="+mn-ea"/>
                <a:cs typeface="+mj-cs"/>
              </a:rPr>
              <a:t>Q2: 	Please elaborate your ideas in Q1 as far as you can.</a:t>
            </a:r>
          </a:p>
          <a:p>
            <a:pPr marL="266700" indent="-266700">
              <a:spcBef>
                <a:spcPts val="300"/>
              </a:spcBef>
            </a:pPr>
            <a:r>
              <a:rPr kumimoji="1" lang="en-US" altLang="ja-JP" sz="800" b="0" dirty="0">
                <a:latin typeface="+mn-ea"/>
                <a:cs typeface="+mj-cs"/>
              </a:rPr>
              <a:t>Q3: 	What kind of substrate materials for power device is currently used for the application usage you answered in Q2?</a:t>
            </a:r>
          </a:p>
          <a:p>
            <a:pPr marL="266700" indent="-266700">
              <a:spcBef>
                <a:spcPts val="300"/>
              </a:spcBef>
            </a:pPr>
            <a:r>
              <a:rPr kumimoji="1" lang="en-US" altLang="ja-JP" sz="800" b="0" dirty="0">
                <a:latin typeface="+mn-ea"/>
                <a:cs typeface="+mj-cs"/>
              </a:rPr>
              <a:t>Q4: 	Are there any unmet needs, problems, or defects for the current products that you answered in Q2?</a:t>
            </a:r>
          </a:p>
          <a:p>
            <a:pPr marL="266700" indent="-266700">
              <a:spcBef>
                <a:spcPts val="300"/>
              </a:spcBef>
            </a:pPr>
            <a:r>
              <a:rPr kumimoji="1" lang="en-US" altLang="ja-JP" sz="800" b="0" dirty="0">
                <a:latin typeface="+mn-ea"/>
                <a:cs typeface="+mj-cs"/>
              </a:rPr>
              <a:t>Q5: 	What are the required specifications of the synthetic single crystal diamond, which will be used as a substrate for power device, for the application in Q2 to solve the unmet needs/problems you described in Q4?</a:t>
            </a:r>
          </a:p>
          <a:p>
            <a:pPr marL="266700" indent="-266700">
              <a:spcBef>
                <a:spcPts val="300"/>
              </a:spcBef>
            </a:pPr>
            <a:r>
              <a:rPr kumimoji="1" lang="en-US" altLang="ja-JP" sz="800" b="0" dirty="0">
                <a:latin typeface="+mn-ea"/>
                <a:cs typeface="+mj-cs"/>
              </a:rPr>
              <a:t>Q6:</a:t>
            </a:r>
            <a:r>
              <a:rPr kumimoji="1" lang="ja-JP" altLang="en-US" sz="800" b="0" dirty="0">
                <a:latin typeface="+mn-ea"/>
                <a:cs typeface="+mj-cs"/>
              </a:rPr>
              <a:t> </a:t>
            </a:r>
            <a:r>
              <a:rPr kumimoji="1" lang="en-US" altLang="ja-JP" sz="800" b="0" dirty="0">
                <a:latin typeface="+mn-ea"/>
                <a:cs typeface="+mj-cs"/>
              </a:rPr>
              <a:t>	How much does the current substrate materials for power device cost?</a:t>
            </a:r>
          </a:p>
          <a:p>
            <a:pPr marL="266700" indent="-266700">
              <a:spcBef>
                <a:spcPts val="300"/>
              </a:spcBef>
            </a:pPr>
            <a:r>
              <a:rPr kumimoji="1" lang="en-US" altLang="ja-JP" sz="800" b="0" dirty="0">
                <a:latin typeface="+mn-ea"/>
                <a:cs typeface="+mj-cs"/>
              </a:rPr>
              <a:t>Q7: 	</a:t>
            </a:r>
            <a:r>
              <a:rPr kumimoji="1" lang="en-US" altLang="ja-JP" sz="800" dirty="0">
                <a:latin typeface="+mn-ea"/>
                <a:cs typeface="+mj-cs"/>
              </a:rPr>
              <a:t>How much are you willing to pay for the synthetic single crystal diamond, which will be used as a substrate for power device to fulfill your unmet needs or resolve your problems compared with the current materials</a:t>
            </a:r>
            <a:endParaRPr lang="en-US" altLang="ja-JP" sz="800" dirty="0">
              <a:latin typeface="+mn-ea"/>
            </a:endParaRPr>
          </a:p>
          <a:p>
            <a:pPr marL="266700" indent="-266700">
              <a:spcBef>
                <a:spcPts val="300"/>
              </a:spcBef>
            </a:pPr>
            <a:r>
              <a:rPr kumimoji="1" lang="en-US" altLang="ja-JP" sz="800" b="0" dirty="0">
                <a:latin typeface="+mn-ea"/>
                <a:cs typeface="+mj-cs"/>
              </a:rPr>
              <a:t>Q8: 	Do you know of a manufacture that produces synthetic single crystal diamond to be used as substrate for power devices?</a:t>
            </a:r>
          </a:p>
        </p:txBody>
      </p:sp>
      <p:sp>
        <p:nvSpPr>
          <p:cNvPr id="19" name="テキスト ボックス 18">
            <a:extLst>
              <a:ext uri="{FF2B5EF4-FFF2-40B4-BE49-F238E27FC236}">
                <a16:creationId xmlns:a16="http://schemas.microsoft.com/office/drawing/2014/main" id="{ADB81AC4-EE3B-4FB8-AC88-0AFEC90706F7}"/>
              </a:ext>
            </a:extLst>
          </p:cNvPr>
          <p:cNvSpPr txBox="1"/>
          <p:nvPr/>
        </p:nvSpPr>
        <p:spPr>
          <a:xfrm>
            <a:off x="175577" y="8696945"/>
            <a:ext cx="2908872" cy="276999"/>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NineSigma</a:t>
            </a:r>
            <a:r>
              <a:rPr kumimoji="1" lang="ja-JP" altLang="en-US" sz="1200" b="1" dirty="0">
                <a:solidFill>
                  <a:schemeClr val="bg2"/>
                </a:solidFill>
              </a:rPr>
              <a:t> </a:t>
            </a:r>
            <a:r>
              <a:rPr kumimoji="1" lang="en-US" altLang="ja-JP" sz="1200" b="1" dirty="0">
                <a:solidFill>
                  <a:schemeClr val="bg2"/>
                </a:solidFill>
              </a:rPr>
              <a:t>Comments</a:t>
            </a:r>
            <a:endParaRPr kumimoji="1" lang="ja-JP" altLang="en-US" sz="1200" b="1" dirty="0">
              <a:solidFill>
                <a:schemeClr val="bg2"/>
              </a:solidFill>
            </a:endParaRPr>
          </a:p>
        </p:txBody>
      </p:sp>
      <p:sp>
        <p:nvSpPr>
          <p:cNvPr id="20" name="テキスト ボックス 19">
            <a:extLst>
              <a:ext uri="{FF2B5EF4-FFF2-40B4-BE49-F238E27FC236}">
                <a16:creationId xmlns:a16="http://schemas.microsoft.com/office/drawing/2014/main" id="{D5C0CC09-4101-496B-B7C8-039972EF4901}"/>
              </a:ext>
            </a:extLst>
          </p:cNvPr>
          <p:cNvSpPr txBox="1"/>
          <p:nvPr/>
        </p:nvSpPr>
        <p:spPr>
          <a:xfrm>
            <a:off x="289877" y="8901269"/>
            <a:ext cx="6362320" cy="1040285"/>
          </a:xfrm>
          <a:prstGeom prst="rect">
            <a:avLst/>
          </a:prstGeom>
          <a:noFill/>
        </p:spPr>
        <p:txBody>
          <a:bodyPr wrap="square">
            <a:spAutoFit/>
          </a:bodyPr>
          <a:lstStyle/>
          <a:p>
            <a:pPr>
              <a:lnSpc>
                <a:spcPct val="110000"/>
              </a:lnSpc>
              <a:spcBef>
                <a:spcPts val="300"/>
              </a:spcBef>
            </a:pPr>
            <a:r>
              <a:rPr lang="en-US" altLang="ja-JP" sz="800" kern="0" dirty="0">
                <a:latin typeface="+mn-ea"/>
              </a:rPr>
              <a:t>In general, many respondents answered that synthetic diamonds can be used for substrates of power devices and high frequency devices, and some of them were not targeted, perhaps reflecting the fact that synthetic diamonds are not yet familiar to us. In this context, several responses with the same specific application were received for </a:t>
            </a:r>
            <a:r>
              <a:rPr lang="en-US" altLang="ja-JP" sz="800" kern="0" dirty="0" err="1">
                <a:latin typeface="+mn-ea"/>
              </a:rPr>
              <a:t>i</a:t>
            </a:r>
            <a:r>
              <a:rPr lang="en-US" altLang="ja-JP" sz="800" kern="0" dirty="0">
                <a:latin typeface="+mn-ea"/>
              </a:rPr>
              <a:t>) inverters for transportation machinery such as electric vehicles, and ii) thermal measures for relay equipment in mobile communication base stations. In addition to the above, other applications that focus on overcoming the problems of current products and unexpected ideas that focus on the characteristics of diamonds were also mentioned, which may provide starting points for the search </a:t>
            </a:r>
            <a:r>
              <a:rPr lang="en-US" altLang="ja-JP" sz="800" kern="0">
                <a:latin typeface="+mn-ea"/>
              </a:rPr>
              <a:t>for other applications</a:t>
            </a:r>
            <a:r>
              <a:rPr lang="en-US" altLang="ja-JP" sz="800" kern="0" dirty="0">
                <a:latin typeface="+mn-ea"/>
              </a:rPr>
              <a:t>.</a:t>
            </a:r>
            <a:endParaRPr lang="en-US" altLang="ja-JP" sz="800" dirty="0">
              <a:latin typeface="+mn-ea"/>
            </a:endParaRPr>
          </a:p>
        </p:txBody>
      </p:sp>
      <p:sp>
        <p:nvSpPr>
          <p:cNvPr id="21" name="正方形/長方形 20">
            <a:extLst>
              <a:ext uri="{FF2B5EF4-FFF2-40B4-BE49-F238E27FC236}">
                <a16:creationId xmlns:a16="http://schemas.microsoft.com/office/drawing/2014/main" id="{42A66535-15B8-4046-93D7-5F5282202974}"/>
              </a:ext>
            </a:extLst>
          </p:cNvPr>
          <p:cNvSpPr/>
          <p:nvPr/>
        </p:nvSpPr>
        <p:spPr>
          <a:xfrm>
            <a:off x="289877" y="4141496"/>
            <a:ext cx="6432813" cy="4544321"/>
          </a:xfrm>
          <a:prstGeom prst="rect">
            <a:avLst/>
          </a:prstGeom>
        </p:spPr>
        <p:txBody>
          <a:bodyPr wrap="square">
            <a:spAutoFit/>
          </a:bodyPr>
          <a:lstStyle/>
          <a:p>
            <a:pPr marL="171450" indent="-171450">
              <a:lnSpc>
                <a:spcPct val="110000"/>
              </a:lnSpc>
              <a:spcBef>
                <a:spcPts val="300"/>
              </a:spcBef>
              <a:buFont typeface="Arial" panose="020B0604020202020204" pitchFamily="34" charset="0"/>
              <a:buChar char="•"/>
            </a:pPr>
            <a:r>
              <a:rPr lang="en-US" altLang="ja-JP" sz="850" b="1" dirty="0">
                <a:latin typeface="+mn-ea"/>
              </a:rPr>
              <a:t>1 respondent had an idea for an application in a business they were working on and was interested in talking to or testing the idea with a provider.</a:t>
            </a:r>
            <a:endParaRPr lang="en-US" altLang="ja-JP" sz="850" dirty="0">
              <a:latin typeface="+mn-ea"/>
            </a:endParaRP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A high-power, high-frequency semiconductor for power conversion devices in electric vehicles. The required specifications are dielectric strength of 8MV/cm and thermal conductivity &gt;10W/cm</a:t>
            </a:r>
            <a:r>
              <a:rPr lang="ja-JP" altLang="en-US" sz="850" dirty="0">
                <a:latin typeface="+mn-ea"/>
              </a:rPr>
              <a:t>・</a:t>
            </a:r>
            <a:r>
              <a:rPr lang="en-US" altLang="ja-JP" sz="850" dirty="0">
                <a:latin typeface="+mn-ea"/>
              </a:rPr>
              <a:t>K . (#18 Electronics manufacturer /Director, Germany)</a:t>
            </a:r>
          </a:p>
          <a:p>
            <a:pPr marL="171450" indent="-171450">
              <a:lnSpc>
                <a:spcPct val="110000"/>
              </a:lnSpc>
              <a:spcBef>
                <a:spcPts val="300"/>
              </a:spcBef>
              <a:buFont typeface="Arial" panose="020B0604020202020204" pitchFamily="34" charset="0"/>
              <a:buChar char="•"/>
            </a:pPr>
            <a:r>
              <a:rPr lang="en-US" altLang="ja-JP" sz="850" b="1" dirty="0">
                <a:latin typeface="+mn-ea"/>
              </a:rPr>
              <a:t>5 respondents had an idea for an application in their own business and wanted to know more about the technology. </a:t>
            </a:r>
            <a:r>
              <a:rPr lang="en-US" altLang="ja-JP" sz="850" dirty="0">
                <a:latin typeface="+mn-ea"/>
              </a:rPr>
              <a:t>(Some excerpts) </a:t>
            </a: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Heat inside the housing of communication equipment in mobile network base stations is a major issue. Avoiding this problem will improve the reliability of the network. (#6, Electronic equipment manufacturer /Senior, US )</a:t>
            </a: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Inverters for trains, renewable energy, ships, etc. (#9, Consulting Staff, US)</a:t>
            </a: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Thermal neutron detectors for nuclear power generation (high radiation environment).Current products are Si or </a:t>
            </a:r>
            <a:r>
              <a:rPr lang="en-US" altLang="ja-JP" sz="850" dirty="0" err="1">
                <a:latin typeface="+mn-ea"/>
              </a:rPr>
              <a:t>GaN</a:t>
            </a:r>
            <a:r>
              <a:rPr lang="en-US" altLang="ja-JP" sz="850" dirty="0">
                <a:latin typeface="+mn-ea"/>
              </a:rPr>
              <a:t> substrates, but they have problems with low dielectric strength and thermal conductivity. (#12, National University/ Research Assistant, Korea)</a:t>
            </a:r>
          </a:p>
          <a:p>
            <a:pPr marL="171450" indent="-171450">
              <a:lnSpc>
                <a:spcPct val="110000"/>
              </a:lnSpc>
              <a:spcBef>
                <a:spcPts val="300"/>
              </a:spcBef>
              <a:buFont typeface="Arial" panose="020B0604020202020204" pitchFamily="34" charset="0"/>
              <a:buChar char="•"/>
            </a:pPr>
            <a:r>
              <a:rPr lang="en-US" altLang="ja-JP" sz="850" b="1" dirty="0">
                <a:latin typeface="+mn-ea"/>
              </a:rPr>
              <a:t>Other noteworthy responses</a:t>
            </a:r>
            <a:r>
              <a:rPr lang="ja-JP" altLang="en-US" sz="850" b="1" dirty="0">
                <a:latin typeface="+mn-ea"/>
              </a:rPr>
              <a:t> </a:t>
            </a:r>
            <a:r>
              <a:rPr lang="en-US" altLang="ja-JP" sz="850" dirty="0">
                <a:latin typeface="+mn-ea"/>
              </a:rPr>
              <a:t>(Some excerpts) </a:t>
            </a:r>
            <a:endParaRPr lang="en-US" altLang="ja-JP" sz="850" kern="0" dirty="0">
              <a:latin typeface="+mn-ea"/>
            </a:endParaRPr>
          </a:p>
          <a:p>
            <a:pPr marL="361950" indent="-171450">
              <a:lnSpc>
                <a:spcPct val="110000"/>
              </a:lnSpc>
              <a:spcBef>
                <a:spcPts val="300"/>
              </a:spcBef>
              <a:buFont typeface="Wingdings" panose="05000000000000000000" pitchFamily="2" charset="2"/>
              <a:buChar char="ü"/>
              <a:tabLst>
                <a:tab pos="361950" algn="l"/>
              </a:tabLst>
            </a:pPr>
            <a:r>
              <a:rPr lang="en-US" altLang="ja-JP" sz="850" b="0" i="0" u="none" strike="noStrike" dirty="0">
                <a:effectLst/>
                <a:latin typeface="+mn-ea"/>
              </a:rPr>
              <a:t>Diamond-based semiconductors can be used in space applications such as satellites and space bases.</a:t>
            </a:r>
            <a:r>
              <a:rPr lang="ja-JP" altLang="en-US" sz="850" b="0" i="0" u="none" strike="noStrike" dirty="0">
                <a:effectLst/>
                <a:latin typeface="+mn-ea"/>
              </a:rPr>
              <a:t>　</a:t>
            </a:r>
            <a:r>
              <a:rPr lang="en-US" altLang="ja-JP" sz="850" b="0" i="0" u="none" strike="noStrike" dirty="0">
                <a:effectLst/>
                <a:latin typeface="+mn-ea"/>
              </a:rPr>
              <a:t>Currently, Si or </a:t>
            </a:r>
            <a:r>
              <a:rPr lang="en-US" altLang="ja-JP" sz="850" b="0" i="0" u="none" strike="noStrike" dirty="0" err="1">
                <a:effectLst/>
                <a:latin typeface="+mn-ea"/>
              </a:rPr>
              <a:t>GaN</a:t>
            </a:r>
            <a:r>
              <a:rPr lang="en-US" altLang="ja-JP" sz="850" b="0" i="0" u="none" strike="noStrike" dirty="0">
                <a:effectLst/>
                <a:latin typeface="+mn-ea"/>
              </a:rPr>
              <a:t> is used as a substrate, but diamond may be effective in preventing current leakage in high radiation environments.(#17, State University /Staff, US)</a:t>
            </a:r>
          </a:p>
          <a:p>
            <a:pPr marL="361950" indent="-171450">
              <a:lnSpc>
                <a:spcPct val="110000"/>
              </a:lnSpc>
              <a:spcBef>
                <a:spcPts val="300"/>
              </a:spcBef>
              <a:buFont typeface="Wingdings" panose="05000000000000000000" pitchFamily="2" charset="2"/>
              <a:buChar char="ü"/>
              <a:tabLst>
                <a:tab pos="361950" algn="l"/>
              </a:tabLst>
            </a:pPr>
            <a:r>
              <a:rPr lang="en-US" altLang="ja-JP" sz="850" kern="0" dirty="0">
                <a:latin typeface="+mn-ea"/>
              </a:rPr>
              <a:t>Materials for thermoelectric power generation devices are expected to increase in the future. Single crystal diamond has almost all the properties required for this device. (#21, Semiconductor manufacturer /Senior , EU)</a:t>
            </a: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Substrate for power photonic integrated circuits.  Thermal stability is required for high frequency operation.(#7, Research Organization/Manager, Brazil)</a:t>
            </a:r>
            <a:endParaRPr lang="en-US" altLang="ja-JP" sz="850" b="0" i="0" u="none" strike="noStrike" dirty="0">
              <a:effectLst/>
              <a:latin typeface="+mn-ea"/>
            </a:endParaRPr>
          </a:p>
          <a:p>
            <a:pPr marL="361950" indent="-171450">
              <a:lnSpc>
                <a:spcPct val="110000"/>
              </a:lnSpc>
              <a:spcBef>
                <a:spcPts val="300"/>
              </a:spcBef>
              <a:buFont typeface="Wingdings" panose="05000000000000000000" pitchFamily="2" charset="2"/>
              <a:buChar char="ü"/>
              <a:tabLst>
                <a:tab pos="361950" algn="l"/>
              </a:tabLst>
            </a:pPr>
            <a:r>
              <a:rPr lang="en-US" altLang="ja-JP" sz="850" dirty="0">
                <a:latin typeface="+mn-ea"/>
              </a:rPr>
              <a:t>Since it does not bind to bio-materials such as pathogens, it is suitable for use in bio-MEMS and can be applied to lab-on-chip. (#5, Electronic equipment manufacturer /Manager, US)</a:t>
            </a:r>
            <a:endParaRPr lang="en-US" altLang="ja-JP" sz="850" b="0" i="0" u="none" strike="noStrike" dirty="0">
              <a:effectLst/>
              <a:latin typeface="+mn-ea"/>
            </a:endParaRPr>
          </a:p>
          <a:p>
            <a:pPr marL="361950" indent="-171450">
              <a:lnSpc>
                <a:spcPct val="110000"/>
              </a:lnSpc>
              <a:spcBef>
                <a:spcPts val="300"/>
              </a:spcBef>
              <a:buFont typeface="Wingdings" panose="05000000000000000000" pitchFamily="2" charset="2"/>
              <a:buChar char="ü"/>
              <a:tabLst>
                <a:tab pos="361950" algn="l"/>
              </a:tabLst>
            </a:pPr>
            <a:r>
              <a:rPr lang="en-US" altLang="ja-JP" sz="850" b="0" i="0" u="none" strike="noStrike" dirty="0">
                <a:effectLst/>
                <a:latin typeface="+mn-ea"/>
              </a:rPr>
              <a:t>SOFC For energy devices that operate under high temperature (500-600°C) such as fuel cells. The efficiency and stability of fuel cell power converters is currently a major issue. (#19, Associate Professor, National University, EU)</a:t>
            </a:r>
            <a:endParaRPr lang="en-US" altLang="ja-JP" sz="850" kern="0" dirty="0">
              <a:latin typeface="+mn-ea"/>
            </a:endParaRPr>
          </a:p>
        </p:txBody>
      </p:sp>
    </p:spTree>
    <p:extLst>
      <p:ext uri="{BB962C8B-B14F-4D97-AF65-F5344CB8AC3E}">
        <p14:creationId xmlns:p14="http://schemas.microsoft.com/office/powerpoint/2010/main" val="1083189955"/>
      </p:ext>
    </p:extLst>
  </p:cSld>
  <p:clrMapOvr>
    <a:masterClrMapping/>
  </p:clrMapOvr>
</p:sld>
</file>

<file path=ppt/theme/theme1.xml><?xml version="1.0" encoding="utf-8"?>
<a:theme xmlns:a="http://schemas.openxmlformats.org/drawingml/2006/main" name="Office テーマ">
  <a:themeElements>
    <a:clrScheme name="OIC logo">
      <a:dk1>
        <a:srgbClr val="000000"/>
      </a:dk1>
      <a:lt1>
        <a:srgbClr val="FFFFFF"/>
      </a:lt1>
      <a:dk2>
        <a:srgbClr val="595757"/>
      </a:dk2>
      <a:lt2>
        <a:srgbClr val="005789"/>
      </a:lt2>
      <a:accent1>
        <a:srgbClr val="0075B7"/>
      </a:accent1>
      <a:accent2>
        <a:srgbClr val="E16B2E"/>
      </a:accent2>
      <a:accent3>
        <a:srgbClr val="32C6AB"/>
      </a:accent3>
      <a:accent4>
        <a:srgbClr val="94BBE2"/>
      </a:accent4>
      <a:accent5>
        <a:srgbClr val="FFD147"/>
      </a:accent5>
      <a:accent6>
        <a:srgbClr val="FE2929"/>
      </a:accent6>
      <a:hlink>
        <a:srgbClr val="3333CC"/>
      </a:hlink>
      <a:folHlink>
        <a:srgbClr val="E16B2E"/>
      </a:folHlink>
    </a:clrScheme>
    <a:fontScheme name="Verdana-メイ">
      <a:majorFont>
        <a:latin typeface="Verdana"/>
        <a:ea typeface="メイリオ"/>
        <a:cs typeface=""/>
      </a:majorFont>
      <a:minorFont>
        <a:latin typeface="Verdana"/>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1838</TotalTime>
  <Words>786</Words>
  <Application>Microsoft Office PowerPoint</Application>
  <PresentationFormat>A4 Paper (210x297 mm)</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メイリオ</vt:lpstr>
      <vt:lpstr>Arial</vt:lpstr>
      <vt:lpstr>Verdana</vt:lpstr>
      <vt:lpstr>Wingdings</vt:lpstr>
      <vt:lpstr>Office テーマ</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Youhei Shouno</dc:creator>
  <cp:lastModifiedBy>Stephen Clulow</cp:lastModifiedBy>
  <cp:revision>97</cp:revision>
  <dcterms:created xsi:type="dcterms:W3CDTF">2021-05-21T10:40:23Z</dcterms:created>
  <dcterms:modified xsi:type="dcterms:W3CDTF">2022-10-04T10:28:54Z</dcterms:modified>
</cp:coreProperties>
</file>